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78"/>
  </p:notesMasterIdLst>
  <p:handoutMasterIdLst>
    <p:handoutMasterId r:id="rId79"/>
  </p:handoutMasterIdLst>
  <p:sldIdLst>
    <p:sldId id="267" r:id="rId3"/>
    <p:sldId id="270" r:id="rId4"/>
    <p:sldId id="272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9" r:id="rId50"/>
    <p:sldId id="318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45" r:id="rId77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676C"/>
    <a:srgbClr val="8D9DD8"/>
    <a:srgbClr val="953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9" d="100"/>
          <a:sy n="109" d="100"/>
        </p:scale>
        <p:origin x="1674" y="10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2019-04-30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481903" y="5502852"/>
            <a:ext cx="6797626" cy="51846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sz="2800" dirty="0" smtClean="0">
                <a:solidFill>
                  <a:srgbClr val="FFC000"/>
                </a:solidFill>
              </a:rPr>
              <a:t>OpenCV</a:t>
            </a:r>
            <a:r>
              <a:rPr lang="en-US" sz="2800" baseline="0" dirty="0" smtClean="0">
                <a:solidFill>
                  <a:srgbClr val="FFC000"/>
                </a:solidFill>
              </a:rPr>
              <a:t> 4</a:t>
            </a:r>
            <a:r>
              <a:rPr lang="ko-KR" altLang="en-US" sz="2800" baseline="0" dirty="0" smtClean="0">
                <a:solidFill>
                  <a:srgbClr val="FFC000"/>
                </a:solidFill>
              </a:rPr>
              <a:t>로 배우는 컴퓨터 비전과 머신 러닝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99189" y="6078922"/>
            <a:ext cx="6797626" cy="28803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ko-KR" altLang="en-US" sz="1800" b="0" dirty="0" smtClean="0">
                <a:solidFill>
                  <a:schemeClr val="bg1">
                    <a:lumMod val="65000"/>
                  </a:schemeClr>
                </a:solidFill>
              </a:rPr>
              <a:t>컴퓨터 비전 기초부터 딥러닝 활용까지</a:t>
            </a:r>
            <a:r>
              <a:rPr lang="en-US" altLang="ko-KR" sz="1800" b="0" dirty="0" smtClean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8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 typeface="Wingdings" panose="05000000000000000000" pitchFamily="2" charset="2"/>
        <a:buChar char="Ø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28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 typeface="Wingdings" panose="05000000000000000000" pitchFamily="2" charset="2"/>
        <a:buChar char="Ø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28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597117" y="491043"/>
            <a:ext cx="3859670" cy="806498"/>
          </a:xfrm>
        </p:spPr>
        <p:txBody>
          <a:bodyPr/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CHAPTER 13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24691" y="3889856"/>
            <a:ext cx="4435740" cy="103692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ko-KR" altLang="en-US" sz="6000" dirty="0" smtClean="0">
                <a:solidFill>
                  <a:schemeClr val="tx1">
                    <a:lumMod val="50000"/>
                  </a:schemeClr>
                </a:solidFill>
              </a:rPr>
              <a:t>객체 검출</a:t>
            </a:r>
            <a:endParaRPr lang="en-US" altLang="ko-KR" sz="6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13-1 </a:t>
            </a:r>
            <a:r>
              <a:rPr lang="en-US" altLang="ko-KR" sz="1600" b="1" dirty="0" err="1" smtClean="0"/>
              <a:t>TemplateMatchModes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열거형</a:t>
            </a:r>
            <a:r>
              <a:rPr lang="ko-KR" altLang="en-US" sz="1600" b="1" dirty="0" smtClean="0"/>
              <a:t> 상수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219253"/>
            <a:ext cx="7889658" cy="4355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13-1 </a:t>
            </a:r>
            <a:r>
              <a:rPr lang="en-US" altLang="ko-KR" sz="1600" b="1" dirty="0" err="1" smtClean="0"/>
              <a:t>TemplateMatchModes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열거형</a:t>
            </a:r>
            <a:r>
              <a:rPr lang="ko-KR" altLang="en-US" sz="1600" b="1" dirty="0" smtClean="0"/>
              <a:t> 상수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5" y="2219253"/>
            <a:ext cx="8289948" cy="3374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방법 중에서 정규화된 상관계수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방법이 좋은 결과를 제공하는 것으로 알려져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계산 수식이 가장 복잡하기 때문에 실제 동작 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연산량이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많을 수 있다는 점을 고려해야 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제곱차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방법을 사용할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result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 행렬에서 최솟값 위치를 가장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잘 된 위치로 선택해야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반면에 상관관계 또는 상관계수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방법을 사용할 경우에는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result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 행렬에서 최댓값 위치가 가장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잘 된 위치임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참고로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result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행렬에서 최솟값 위치 또는 최댓값 위치는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minMaxLoc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쉽게 알아낼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template_matching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imread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함수로 두 장의 영상을 불러와서 템플릿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유사도 계산 결과와 템플릿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결과를 화면에 출력함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9" y="2795323"/>
            <a:ext cx="8159750" cy="3091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145919" cy="4360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2" y="1873611"/>
            <a:ext cx="8231644" cy="3258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938" y="5225312"/>
            <a:ext cx="5302250" cy="1372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3611"/>
            <a:ext cx="8289251" cy="2504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13-2(a)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입력 영상인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circuit.bmp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13-2(b)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템플릿으로 사용한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crystal.bmp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template_matching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13-2(a)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회로 기판 영상에서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13-2(b)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수정 발진기 부품 위치를 찾아 표시함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template_matching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함수에서는 실제 영상 획득 과정에서 발생할 수 있는 잡음과 조명의 영향을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시뮬레이션하기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위해 입력 영상의 밝기를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만큼 증가시킴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표준 편차가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가우시안 잡음을 추가한 후 템플릿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13-2 </a:t>
            </a:r>
            <a:r>
              <a:rPr lang="ko-KR" altLang="en-US" sz="1600" b="1" dirty="0" smtClean="0"/>
              <a:t>템플릿 </a:t>
            </a:r>
            <a:r>
              <a:rPr lang="ko-KR" altLang="en-US" sz="1600" b="1" dirty="0" err="1" smtClean="0"/>
              <a:t>매칭</a:t>
            </a:r>
            <a:r>
              <a:rPr lang="ko-KR" altLang="en-US" sz="1600" b="1" dirty="0" smtClean="0"/>
              <a:t> 예제에서 사용한 입력 영상과 템플릿 영상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19253"/>
            <a:ext cx="6232308" cy="4079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13-3(a)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템플릿으로 사용한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crystal.bmp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13-3(b)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템플릿 매칭으로 계산된 유사도 행렬을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형식 영상으로 나타낸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res_norm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template_matching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TM_CCOEFF_NORMED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방식으로 템플릿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수행했으므로 템플릿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실수임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정수 범위로 정규화한 결과가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res_norm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res_norm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가장 밝게 나타나는 위치가 템플릿 영상과 가장 유사한 부분임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13-3(c)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영상은 원본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circuit.bmp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영상보다 밝아졌고 잡음이 추가되어 지저분하게 변경되었지만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발진기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부품 위치가 정확하게 검출됨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template_matching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실행되면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콘솔창에는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“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maxv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 0.976276”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문자열이 출력됨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템플릿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검출된 위치에서 정규화된 상관계수 값을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가까운 실수이므로 매칭이 잘 되었다고 가늠할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24296" y="375829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13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28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객체 검출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2079739" y="1182327"/>
            <a:ext cx="5020017" cy="10452"/>
          </a:xfrm>
          <a:prstGeom prst="line">
            <a:avLst/>
          </a:prstGeom>
          <a:ln w="57150">
            <a:solidFill>
              <a:srgbClr val="E948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3" y="1643183"/>
            <a:ext cx="482421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13.1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템플릿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매칭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13.2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캐스케이드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분류기와 얼굴 검출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13.3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HOG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알고리즘과 보행자 검출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13.4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QR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코드 검출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13-3 </a:t>
            </a:r>
            <a:r>
              <a:rPr lang="ko-KR" altLang="en-US" sz="1600" b="1" dirty="0" smtClean="0"/>
              <a:t>템플릿 </a:t>
            </a:r>
            <a:r>
              <a:rPr lang="ko-KR" altLang="en-US" sz="1600" b="1" dirty="0" err="1" smtClean="0"/>
              <a:t>매칭</a:t>
            </a:r>
            <a:r>
              <a:rPr lang="ko-KR" altLang="en-US" sz="1600" b="1" dirty="0" smtClean="0"/>
              <a:t> 예제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178699"/>
            <a:ext cx="5994400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13-3 </a:t>
            </a:r>
            <a:r>
              <a:rPr lang="ko-KR" altLang="en-US" sz="1600" b="1" dirty="0" smtClean="0"/>
              <a:t>템플릿 </a:t>
            </a:r>
            <a:r>
              <a:rPr lang="ko-KR" altLang="en-US" sz="1600" b="1" dirty="0" err="1" smtClean="0"/>
              <a:t>매칭</a:t>
            </a:r>
            <a:r>
              <a:rPr lang="ko-KR" altLang="en-US" sz="1600" b="1" dirty="0" smtClean="0"/>
              <a:t> 예제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219253"/>
            <a:ext cx="5260758" cy="4400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13.2 </a:t>
            </a:r>
            <a:r>
              <a:rPr lang="ko-KR" altLang="en-US" sz="2600" dirty="0" err="1" smtClean="0">
                <a:solidFill>
                  <a:schemeClr val="accent5"/>
                </a:solidFill>
              </a:rPr>
              <a:t>캐스케이드</a:t>
            </a:r>
            <a:r>
              <a:rPr lang="ko-KR" altLang="en-US" sz="2600" dirty="0" smtClean="0">
                <a:solidFill>
                  <a:schemeClr val="accent5"/>
                </a:solidFill>
              </a:rPr>
              <a:t> 분류기와 얼굴 검출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제공하는 얼굴 검출 기능은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2001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년에 비올라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(P. Viola)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존스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(M. Jones)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발표한 부스팅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(boosting)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캐스케이드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분류기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(cascade classifier)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알고리즘을 기반으로 만듦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[Viola01]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비올라와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존스가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개발한 객체 검출 알고리즘은 기본적으로 다양한 객체를 검출할 수 있지만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특히 얼굴 검출에 적용되어 속도와 정확도를 인정받은 기술임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비올라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존스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얼굴 검출 알고리즘은 기본적으로 영상을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24×24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크기로 정규화함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유사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Haar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-like filter)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집합으로부터 특징 정보를 추출하여 얼굴 여부를 판별함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유사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필터란 흑백 사각형이 서로 붙어 있는 형태로 구성된 필터임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24×24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만들 수 있는 유사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필터의 예를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유사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 형태에서 흰색 영역 픽셀 값은 모두 더함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검은색 영역 픽셀 값은 모두 빼서 하나의 특징 값을 얻을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사람의 정면 얼굴 형태가 전형적으로 밝은 영역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이마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미간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볼 등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어두운 영역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눈썹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입술 등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정해져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유사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필터로 구한 특징 값은 얼굴을 판별하는 용도로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4120284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13-4 </a:t>
            </a:r>
            <a:r>
              <a:rPr lang="ko-KR" altLang="en-US" sz="1600" b="1" dirty="0" smtClean="0"/>
              <a:t>유사</a:t>
            </a:r>
            <a:r>
              <a:rPr lang="en-US" altLang="ko-KR" sz="1600" b="1" dirty="0" smtClean="0"/>
              <a:t>-</a:t>
            </a:r>
            <a:r>
              <a:rPr lang="ko-KR" altLang="en-US" sz="1600" b="1" dirty="0" err="1" smtClean="0"/>
              <a:t>하르</a:t>
            </a:r>
            <a:r>
              <a:rPr lang="ko-KR" altLang="en-US" sz="1600" b="1" dirty="0" smtClean="0"/>
              <a:t> 필터의 예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4465926"/>
            <a:ext cx="8304453" cy="1386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24×24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크기에서 다양한 크기의 유사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필터를 대략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 개 생성할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픽셀 값의 합과 차를 계산하는 것이 복잡하지는 않지만 시간이 오래 걸린다는 점이 문제 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다행히 비올라와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존스는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에이다부스트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adaboost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알고리즘과 적분 영상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(integral image)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이용하여 이 문제를 해결함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에이다부스트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알고리즘은 수많은 유사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 중에서 얼굴 검출에 효과적인 필터를 선별하는 역할을 수행함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 논문에서는 약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유사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필터를 선별함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중 얼굴 검출에 가장 유용하다고 판별된 유사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 일부를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13-5 </a:t>
            </a:r>
            <a:r>
              <a:rPr lang="ko-KR" altLang="en-US" sz="1600" b="1" dirty="0" smtClean="0"/>
              <a:t>얼굴 검출에 유용한 유사</a:t>
            </a:r>
            <a:r>
              <a:rPr lang="en-US" altLang="ko-KR" sz="1600" b="1" dirty="0" smtClean="0"/>
              <a:t>-</a:t>
            </a:r>
            <a:r>
              <a:rPr lang="ko-KR" altLang="en-US" sz="1600" b="1" dirty="0" err="1" smtClean="0"/>
              <a:t>하르</a:t>
            </a:r>
            <a:r>
              <a:rPr lang="ko-KR" altLang="en-US" sz="1600" b="1" dirty="0" smtClean="0"/>
              <a:t> 필터의 예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276860"/>
            <a:ext cx="4343400" cy="280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에이다부스트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알고리즘에 의해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24×24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부분 영상에서 검사할 특징 개수가 약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개로 감소함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 전체에서 부분 영상을 추출하여 검사해야 하기 때문에 여전히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연산량이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부담될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나타날 수 있는 얼굴 크기가 다양하기 때문에 보통 입력 영상의 크기를 줄여 가면서 전체 영역에 대한 검사를 다시 수행해야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비올라와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존스는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대부분의 영상에 얼굴이 한두 개 있을 뿐이고 나머지 대부분의 영역은 얼굴이 아니라는 점에 주목함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비올라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존스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알고리즘에서는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캐스케이드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(cascade)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구조라는 새로운 방식을 도입하여 얼굴이 아닌 영역을 빠르게 걸러 내는 방식을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얼굴이 아닌 영역을 걸러 내는 캐스케이드 구조임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캐스케이드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단계에서는 얼굴 검출에 가장 유용한 유사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 하나를 사용하여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얼굴이 아니라고 판단되면 이후의 유사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 계산은 수행하지 않음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단계를 통과하면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단계에서 유사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 다섯 개를 사용하여 얼굴이 아닌지를 검사함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얼굴이 아니라고 판단되면 이후 단계의 검사는 수행하지 않음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이러한 방식으로 얼굴이 아닌 영역을 빠르게 제거함으로써 비올라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존스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얼굴 검출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알고리즘은 동시대의 다른 얼굴 검출 방식보다 약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 빠르게 동작하는 성능을 보여줌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13-6 </a:t>
            </a:r>
            <a:r>
              <a:rPr lang="ko-KR" altLang="en-US" sz="1600" b="1" dirty="0" err="1" smtClean="0"/>
              <a:t>캐스케이드</a:t>
            </a:r>
            <a:r>
              <a:rPr lang="ko-KR" altLang="en-US" sz="1600" b="1" dirty="0" smtClean="0"/>
              <a:t> 분류기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904" y="2334467"/>
            <a:ext cx="8476360" cy="1625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13.1 </a:t>
            </a:r>
            <a:r>
              <a:rPr lang="ko-KR" altLang="en-US" sz="2600" dirty="0" smtClean="0">
                <a:solidFill>
                  <a:schemeClr val="accent5"/>
                </a:solidFill>
              </a:rPr>
              <a:t>템플릿 </a:t>
            </a:r>
            <a:r>
              <a:rPr lang="ko-KR" altLang="en-US" sz="2600" dirty="0" err="1" smtClean="0">
                <a:solidFill>
                  <a:schemeClr val="accent5"/>
                </a:solidFill>
              </a:rPr>
              <a:t>매칭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비올라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존스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알고리즘을 구현하여 객체를 분류할 수 있는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CascadeClassifier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제공함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CascadeClassifier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미리 훈련된 객체 검출 분류기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XML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불러오는 기능과 주어진 영상에서 객체를 검출하는 기능으로 이루어져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3083358"/>
            <a:ext cx="8124825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124825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085" y="4811568"/>
            <a:ext cx="8023226" cy="140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CascadeClassifier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이용하여 객체를 검출하려면 먼저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CascadeClassifier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생성해야 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CascadeClassifier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객체는 단순히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CascadeClassifier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타입의 변수를 하나 선언하는 방식으로 생성할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CascadeClassifier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객체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classifier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선언하는 예제 코드임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CascadeClassifier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생성한 후에는 미리 훈련된 분류기 정보를 불러올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분류기 정보는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XML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 형식으로 저장되어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CascadeClassifier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::load()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함수를 이용하여 분류기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XML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불러올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371393"/>
            <a:ext cx="2973388" cy="353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4730161"/>
            <a:ext cx="8001673" cy="945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미리 훈련된 얼굴 검출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눈 검출 등을 위한 분류기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XML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제공함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미리 훈련된 분류기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XML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%OPENCV_DIR%\etc\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haarcascades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폴더에서 찾을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폴더에서 찾을 수 있는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XML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 이름과 검출 대상에 대한 설명을 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정리함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하나의 검출 대상에 대해 서로 다른 방법으로 훈련된 여러 개의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 ML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파일이 제공됨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348660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13-2 </a:t>
            </a:r>
            <a:r>
              <a:rPr lang="en-US" altLang="ko-KR" sz="1600" b="1" dirty="0" err="1" smtClean="0"/>
              <a:t>OpenCV</a:t>
            </a:r>
            <a:r>
              <a:rPr lang="ko-KR" altLang="en-US" sz="1600" b="1" dirty="0" smtClean="0"/>
              <a:t>에서 제공하는 하르 기반 분류기 </a:t>
            </a:r>
            <a:r>
              <a:rPr lang="en-US" altLang="ko-KR" sz="1600" b="1" dirty="0" smtClean="0"/>
              <a:t>XML </a:t>
            </a:r>
            <a:r>
              <a:rPr lang="ko-KR" altLang="en-US" sz="1600" b="1" dirty="0" smtClean="0"/>
              <a:t>파일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3832249"/>
            <a:ext cx="6704013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13-2 </a:t>
            </a:r>
            <a:r>
              <a:rPr lang="en-US" altLang="ko-KR" sz="1600" b="1" dirty="0" err="1" smtClean="0"/>
              <a:t>OpenCV</a:t>
            </a:r>
            <a:r>
              <a:rPr lang="ko-KR" altLang="en-US" sz="1600" b="1" dirty="0" smtClean="0"/>
              <a:t>에서 제공하는 하르 기반 분류기 </a:t>
            </a:r>
            <a:r>
              <a:rPr lang="en-US" altLang="ko-KR" sz="1600" b="1" dirty="0" smtClean="0"/>
              <a:t>XML </a:t>
            </a:r>
            <a:r>
              <a:rPr lang="ko-KR" altLang="en-US" sz="1600" b="1" dirty="0" smtClean="0"/>
              <a:t>파일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8" y="2243138"/>
            <a:ext cx="6211915" cy="4329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CascadeClassifier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CascadeClassifier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::load()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정면 얼굴 검출을 위한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XML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불러오려면 다음과 같이 코드를 작성함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CascadeClassifier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객체 생성과 동시에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XML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불러올 수 있는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제공하기 때문에 앞에서 두 줄로 작성한 코드는 다음과 같이 한 줄로 바꿔 쓸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참고로 앞 예제 코드에서 사용된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haarcascade_frontalface_default.xml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파일은 프로그램 실행 시 프로그램과 같은 폴더에 있어야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4" y="2795323"/>
            <a:ext cx="5900040" cy="628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6307" y="4005070"/>
            <a:ext cx="7114934" cy="356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XML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불러오는 코드를 수행한 후에는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XML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분류기 파일이 정상적으로 불러졌는지를 확인하는 것이 좋음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사용할 수 있는 함수가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CascadeClassifier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::empty()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함수는 분류기 파일을 정상적으로 불러왔는지를 확인함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3140965"/>
            <a:ext cx="8015961" cy="908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XML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정상적으로 불러왔다면 이제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CascadeClassifier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detectMultiScale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함수를 이용하여 객체 검출을 실행할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449681"/>
            <a:ext cx="8058823" cy="390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detect_face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제공하는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haarcascade_frontalface_default.xml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kids.png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얼굴을 검출함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검출된 얼굴 영역을 화면에 표시함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3140965"/>
            <a:ext cx="8041916" cy="2779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931218"/>
            <a:ext cx="8192375" cy="411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영상에서 작은 크기의 부분 영상 위치를 찾아내고 싶은 경우에 주로 템플릿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(template matching)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기법을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템플릿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(template)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찾고자 하는 대상이 되는 작은 크기의 영상을 의미함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템플릿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작은 크기의 템플릿 영상을 입력 영상 전체 영역에 대해 이동하면서 가장 비슷한 위치를 수치적으로 찾아내는 방식임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931218"/>
            <a:ext cx="8317369" cy="415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detect_face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kids.png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haarcascade_frontalface_default.xml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필요로 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디버그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디버그하지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않고 시작 메뉴를 선택하여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cascade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프로그램을 실행할 때에는 프로젝트 폴더를 프로그램 실행 폴더로 인식함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kids.png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haarcascade_frontalface_default.xml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미리 프로젝트 폴더에 복사해두어야 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haarcascade_frontalface_default.xml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제공하는 정면 얼굴 검출 분류기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XML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%OPENCV_DIR%\etc\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haarcascades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폴더에서 찾을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파일 탐색기에서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cascade.exe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찾아서 실행하려면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cascade.exe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파일이 있는 폴더에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kids.png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haarcascade_frontalface_default.xml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파일이 있어야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detect_face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실행한 결과 화면을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영상으로 사용한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kids.png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파일은 두 명의 아이 얼굴이 들어 있는 영상임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256489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13-7 </a:t>
            </a:r>
            <a:r>
              <a:rPr lang="ko-KR" altLang="en-US" sz="1600" b="1" dirty="0" smtClean="0"/>
              <a:t>얼굴 검출 예제 프로그램 실행 화면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892148"/>
            <a:ext cx="5746533" cy="3482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눈을 검출하기 위해서는 먼저 얼굴을 검출하고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얼굴 영역 안에서만 눈을 검출하는 것이 효율적임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눈 검출을 위해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제공하는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XML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 중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haarcascade_eye.xml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사용할 것이며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파일을 미리 프로젝트 폴더에 복사해야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영상에서 얼굴을 찾은 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눈 위치까지 찾는 예제 프로그램 소스 코드를 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3659428"/>
            <a:ext cx="8130718" cy="2805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231187" cy="4168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2" y="1873611"/>
            <a:ext cx="8117344" cy="450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931218"/>
            <a:ext cx="8217357" cy="1794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캐스케이드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분류기와 얼굴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detect_face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함수에서 검출한 얼굴 영역 안에서 눈을 검출하여 파란색 원으로 나타낸 것을 확인할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244968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13-8 </a:t>
            </a:r>
            <a:r>
              <a:rPr lang="ko-KR" altLang="en-US" sz="1600" b="1" dirty="0" smtClean="0"/>
              <a:t>눈 검출 예제 프로그램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848393"/>
            <a:ext cx="5646521" cy="344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13.3 HOG </a:t>
            </a:r>
            <a:r>
              <a:rPr lang="ko-KR" altLang="en-US" sz="2600" dirty="0" smtClean="0">
                <a:solidFill>
                  <a:schemeClr val="accent5"/>
                </a:solidFill>
              </a:rPr>
              <a:t>알고리즘과 보행자 검출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HOG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알고리즘과 보행자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알고리즘과 보행자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HOG(Histograms of Oriented Gradients)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그래디언트 방향 히스토그램을 의미함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다랄과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트릭스는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사람이 서 있는 영상에서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그래디언트를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그래디언트의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크기와 방향 성분을 이용하여 사람이 서 있는 형태에 대한 특징 벡터를 정의함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머신 러닝의 일종인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서포트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벡터 머신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(SVM, Support Vector Machine)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알고리즘을 이용하여 입력 영상에서 보행자 위치를 검출하는 방법을 제안함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레나 영상에서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얼굴 영역 부분 영상을 템플릿으로 사용하여 템플릿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수행하는 과정을 보여 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13-1(a)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같이 템플릿 영상을 입력 영상 전체 영역에 대해 이동하면서 템플릿 영상과 입력 영상 부분 영상과의 유사도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(similarity)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비유사도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(dissimilarity)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계산함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유사도를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계산할 경우에는 템플릿 영상과 비슷한 부분 영상 위치에서 값이 크게 나타남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반대로 비유사도를 계산할 경우에는 템플릿 영상과 비슷한 부분에서 값이 작게 나타남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13-1(b)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입력 영상의 모든 위치에서 템플릿 영상과의 유사도를 계산함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결과를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 형태로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13-1(b)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가장 밝은 픽셀 위치가 템플릿 영상과 가장 유사한 부분임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위치를 빨간색 사각형으로 표시한 결과를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13-1(c)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HOG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알고리즘과 보행자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알고리즘과 보행자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보행자 검출을 위한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HOG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기본적으로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64×128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영상에서 계산함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13-9(a)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64×128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입력 영상을 확대하여 나타낸 그림임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HOG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알고리즘은 먼저 입력 영상으로부터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그래디언트를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그래디언트는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크기와 방향 성분으로 계산하며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방향 성분은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180°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까지로 설정함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다음은 입력 영상을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8×8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 단위로 분할하는데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각각의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8×8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부분 영상을 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(cell)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부름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64×128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셀은 가로 방향으로 여덟 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세로 방향으로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 생성됨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각각의 셀로부터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그래디언트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방향 성분에 대한 히스토그램을 구함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방향 성분을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단위로 구분하면 총 아홉 개의 빈으로 구성된 방향 히스토그램이 만들어짐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인접한 네 개의 셀을 합쳐서 블록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(block)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정의함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HOG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알고리즘과 보행자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알고리즘과 보행자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13-9(b)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노란색 실선은 셀을 구분하는 선이고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빨간색 사각형은 블록 하나를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하나의 블록에는 네 개의 셀이 있고 각 셀에는 아홉 개의 빈으로 구성된 히스토그램 정보가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블록 하나에서는 총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실수 값으로 이루어진 방향 히스토그램 정보가 추출됨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블록은 가로와 세로 방향으로 각각 한 개의 셀만큼 이동하면서 정의함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64×128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블록은 가로 방향으로 일곱 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세로 방향으로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 정의할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결국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64×128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블록이 추출될 수 있고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전체 블록에서 추출되는 방향 히스토그램 실수 값 개수는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105×36=3780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3780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실수 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64×128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영상을 표현하는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HOG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특징 벡터 역할을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13-9(c)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각 셀에서 계산된 그래디언트 방향 히스토그램을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비주얼하게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표현한 결과임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HOG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알고리즘과 보행자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알고리즘과 보행자 검출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13-9 HOG </a:t>
            </a:r>
            <a:r>
              <a:rPr lang="ko-KR" altLang="en-US" sz="1600" b="1" dirty="0" smtClean="0"/>
              <a:t>알고리즘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451" y="2285032"/>
            <a:ext cx="6462712" cy="4288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HOG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알고리즘과 보행자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알고리즘과 보행자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다랄과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트릭스는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수천 장의 보행자 영상과 보행자가 아닌 영상에서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HOG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특징 벡터를 추출함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두 특징 벡터를 구분하기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알고리즘을 사용함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두 개의 클래스를  효과적으로 분리하는 능력을 가진 머신 러닝 알고리즘임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다랄과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트릭스는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수천 개의 보행자 특징 벡터와 보행자가 아닌 특징 벡터를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훈련시킴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효과적인 보행자 검출 방법을 완성시킴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HOG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이용한 객체 검출 기술은 이후 보행자 검출뿐만 아니라 다양한 형태의 객체 검출에서도 응용됨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HOG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알고리즘을 구현한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HOGDescriptor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제공함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HOGDescriptor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이용하면 특정 객체의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HOG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기술자를 쉽게 구할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HOGDescriptor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보행자 검출을 위한 용도로 미리 계산된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HOG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기술자 정보를 제공함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HOG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알고리즘과 보행자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알고리즘과 보행자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HOGDescriptor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이용하려면 먼저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HOGDescriptor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보행자 검출이 목적이라면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HOGDescriptor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기본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이용하여 객체를 생성하면 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HOGDescriptor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기본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검색 윈도우 크기를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64×128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설정함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셀 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8×8,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블록 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16×16,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그래디언트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방향 히스토그램 빈 개수는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설정함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의해 만들어지는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HOG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기술자 하나는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3780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float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실수로 구성됨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다음은 보행자 검출을 목적으로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HOGDescriptor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객체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hog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선언하는 예제 코드임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4120284"/>
            <a:ext cx="1913370" cy="340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HOG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알고리즘과 보행자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알고리즘과 보행자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HOGDescriptor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미리 계산된 보행자 검출을 위한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HOG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기술자 정보를 반환하는 정적 멤버 함수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HOGDescriptor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getDefaultPeopleDetector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제공함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HOGDescriptor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getDefaultPeople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Detector()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정적 멤버 함수이기 때문에 소스 코드 작성 시에 클래스 이름과 함께 사용해야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HOGDescriptor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이용하여 원하는 객체를 검출하려면 먼저 검출할 객체에 대해 훈련된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분류기 계수를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HOGDescriptor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setSVMDetector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 등록해야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2449681"/>
            <a:ext cx="8188325" cy="983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46" y="4638747"/>
            <a:ext cx="8116430" cy="913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HOG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알고리즘과 보행자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알고리즘과 보행자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HOG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기술자를 이용하여 실제 입력 영상에서 객체 영역을 검출하려면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HOGDescriptor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detectMultiScale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함수를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2507288"/>
            <a:ext cx="7490325" cy="4000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HOG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알고리즘과 보행자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알고리즘과 보행자 검출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2" y="1873611"/>
            <a:ext cx="8231644" cy="2790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HOG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알고리즘과 보행자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알고리즘과 보행자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나타난 보행자 검출 예제 프로그램은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HOGDescriptor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클래스가 제공하는 보행자 검출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HOG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정보를 이용하여 동영상 매 프레임에서 보행자를 검출하고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결과를 화면에 표시함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2714625"/>
            <a:ext cx="7823930" cy="388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HOG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알고리즘과 보행자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알고리즘과 보행자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9" y="1873611"/>
            <a:ext cx="8184078" cy="455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13-1 </a:t>
            </a:r>
            <a:r>
              <a:rPr lang="ko-KR" altLang="en-US" sz="1600" b="1" dirty="0" smtClean="0"/>
              <a:t>템플릿 </a:t>
            </a:r>
            <a:r>
              <a:rPr lang="ko-KR" altLang="en-US" sz="1600" b="1" dirty="0" err="1" smtClean="0"/>
              <a:t>매칭</a:t>
            </a:r>
            <a:r>
              <a:rPr lang="ko-KR" altLang="en-US" sz="1600" b="1" dirty="0" smtClean="0"/>
              <a:t> 동작 원리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1" y="2219253"/>
            <a:ext cx="8390178" cy="310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HOG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알고리즘과 보행자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알고리즘과 보행자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286523" cy="44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HOG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알고리즘과 보행자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알고리즘과 보행자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hog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예제 프로그램은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vtest.avi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동영상 파일을 입력으로 사용함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vtest.avi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설치 시 함께 제공되는 테스트 동영상임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코드 폴더 아래의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&lt;OPENCV-SRC&gt;/samples/data/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폴더에서 찾을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vtest.avi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미리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hog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 폴더로 복사한 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Visual Studio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예제 프로그램을 실행해야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vtest.avi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프레임에서 보행자를 검출한 결과임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거리에 지나가는 사람마다 각기 다른 색상으로 사각형이 그려진 것을 확인할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HOG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알고리즘에 의한 보행자 검출은 꽤 많은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연산량을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필요로 하기 때문에 가급적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Debug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모드가 아닌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Release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모드로 실행해야 빠른 검출 결과를 확인할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HOG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알고리즘과 보행자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알고리즘과 보행자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13-10 </a:t>
            </a:r>
            <a:r>
              <a:rPr lang="ko-KR" altLang="en-US" sz="1600" b="1" dirty="0" smtClean="0"/>
              <a:t>보행자 검출 예제 프로그램 실행 화면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295311"/>
            <a:ext cx="5317908" cy="424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13.4 QR </a:t>
            </a:r>
            <a:r>
              <a:rPr lang="ko-KR" altLang="en-US" sz="2600" dirty="0" smtClean="0">
                <a:solidFill>
                  <a:schemeClr val="accent5"/>
                </a:solidFill>
              </a:rPr>
              <a:t>코드 검출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QR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코드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코드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코드는 흑백 격자 무늬 모양의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바코드 일종으로 숫자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영문자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비트 문자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한자 등의 정보를 저장할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최근에는 명함이나 광고 전단 등에 웹 사이트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URL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문자열을 포함한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코드를 프린트하여 사용자가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스마트폰의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앱을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통해 해당 웹 사이트에 쉽게 접속할 수 있도록 하는 서비스가 늘어나고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3371393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13-11 QR </a:t>
            </a:r>
            <a:r>
              <a:rPr lang="ko-KR" altLang="en-US" sz="1600" b="1" dirty="0" smtClean="0"/>
              <a:t>코드의 예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3717035"/>
            <a:ext cx="2692400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QR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코드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코드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코드를 인식하려면 먼저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세 모서리에 포함된 흑백 정사각형 패턴을 찾아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전체 영역 위치를 알아내야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검출된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코드를 정사각형 형태로 투시 변환함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내부에 포함된 흑백 격자 무늬를 해석하여 문자열을 추출해야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일련의 연산은 매우 복잡하고 정교한 영상 처리를 필요로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다행히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4.0.0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버전부터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코드를 검출하고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코드에 포함된 문자열을 해석하는 기능을 제공함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QR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코드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코드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코드를 검출하고 해석하는 기능은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QRCodeDetector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클래스에 구현되어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QRCodeDetector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이용하여 영상에서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코드를 검출하거나 해석하려면 먼저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QRCodeDetector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생성해야 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QRCodeDetector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객체는 단순히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QRCodeDetector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타입의 변수를 하나 선언하는 방식으로 생성할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QRCodeDetector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detector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선언하는 예제 코드임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4005070"/>
            <a:ext cx="2642490" cy="347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QR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코드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코드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QRCodeDetector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생성한 후에는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QRCodeDetector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멤버 함수를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코드를 검출하거나 문자열을 해석할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입력 영상에서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영역을 검출하기 위해서는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QRCodeDetector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::detect()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3025751"/>
            <a:ext cx="8102143" cy="1534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QR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코드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코드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검출된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영역에서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코드에 저장된 문자열을 추출할 때에는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QRCodeDetector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::decode()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449681"/>
            <a:ext cx="8001673" cy="2040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QR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코드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코드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검출과 해석을 한꺼번에 수행하려면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QRCodeDetector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detectAndDecode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함수를 사용하는 것이 편리함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3" y="2449681"/>
            <a:ext cx="7915948" cy="2260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matchTemplate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템플릿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1820" y="2184692"/>
            <a:ext cx="8088312" cy="2742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QR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코드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코드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decode_qrcode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컴퓨터에 연결된 카메라로부터 들어오는 매 프레임마다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코드를 검출함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검출된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사각형 영역과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코드에 포함된 문자열을 화면에 함께 표시함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2795323"/>
            <a:ext cx="8071212" cy="3276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QR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코드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코드 검출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137039" cy="3562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QR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코드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코드 검출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202413" cy="354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QR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코드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코드 검출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931218"/>
            <a:ext cx="8203069" cy="2108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QR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코드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코드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decode_qrcode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실행하여 카메라로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13-11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코드를 가리켰을 때의 동작 모습임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영역을 빨간색 사각형으로 정확하게 표시함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카메라 프레임 출력 창 상단에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코드에 포함된 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https://opencv.org/”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문자열이 제대로 출력된 것을 확인할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QR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코드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코드 검출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 smtClean="0"/>
              <a:t>▼</a:t>
            </a:r>
            <a:r>
              <a:rPr lang="ko-KR" altLang="en-US" sz="1600" dirty="0" smtClean="0"/>
              <a:t> 그림 </a:t>
            </a:r>
            <a:r>
              <a:rPr lang="en-US" altLang="ko-KR" sz="1600" dirty="0" smtClean="0"/>
              <a:t>13-12 QR </a:t>
            </a:r>
            <a:r>
              <a:rPr lang="ko-KR" altLang="en-US" sz="1600" dirty="0" smtClean="0"/>
              <a:t>코드 검출 및 해석 예제 프로그램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026" y="2266757"/>
            <a:ext cx="5301935" cy="4273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matchTemplate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함수에서 템플릿 영상과 입력 영상 간의 비교 방식은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method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인자로 설정할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method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TemplateMatchModes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열거형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상수 중 하나를 지정할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TM_SQDIFF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제곱차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(squared difference)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방법을 의미함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경우 두 영상이 완벽하게 일치하면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되고 서로 유사하지 않으면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큰 양수를 갖음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TM_CCORR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상관관계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(correlation)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방법을 의미함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경우 두 영상이 유사하면 큰 양수가 나오고 유사하지 않으면 작은 값이 나옴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TM_CCOEFF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상관계수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(correlation coefficient)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방법을 의미함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비교할 두 영상을 미리 평균 밝기로 보정한 후 상관관계 매칭을 수행하는 방식임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TM_CCOEFF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방법은 두 비교 영상이 유사하면 큰 양수가 나옴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유사하지 않으면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가까운 양수 또는 음수가 나오게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템플릿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TM_SQDIFF, TM_CCORR, TM_CCOEFF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방법에 대해 각각 영상의 밝기 차이 영향을 줄여 주는 정규화 수식이 추가된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TM_SQDIFF_NORMED, TM_CCORR_NORMED, TM_CCOEFF_NORMED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방법도 제공함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TM_CCORR_NORMED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결괏값이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실수로 나타남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TM_CCOEFF_NORMED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결괏값이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실수로 나타남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방법 모두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결괏값이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가까울수록 매칭이 잘 되었음을 의미함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4051</TotalTime>
  <Words>3146</Words>
  <Application>Microsoft Office PowerPoint</Application>
  <PresentationFormat>화면 슬라이드 쇼(4:3)</PresentationFormat>
  <Paragraphs>353</Paragraphs>
  <Slides>75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75</vt:i4>
      </vt:variant>
    </vt:vector>
  </HeadingPairs>
  <TitlesOfParts>
    <vt:vector size="85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Wingdings</vt:lpstr>
      <vt:lpstr>1_Office Theme</vt:lpstr>
      <vt:lpstr>2_Office Theme</vt:lpstr>
      <vt:lpstr>CHAPTER 13</vt:lpstr>
      <vt:lpstr>PowerPoint 프레젠테이션</vt:lpstr>
      <vt:lpstr>13.1 템플릿 매칭</vt:lpstr>
      <vt:lpstr>1. 템플릿 매칭</vt:lpstr>
      <vt:lpstr>1. 템플릿 매칭</vt:lpstr>
      <vt:lpstr>1. 템플릿 매칭</vt:lpstr>
      <vt:lpstr>1. 템플릿 매칭</vt:lpstr>
      <vt:lpstr>1. 템플릿 매칭</vt:lpstr>
      <vt:lpstr>1. 템플릿 매칭</vt:lpstr>
      <vt:lpstr>1. 템플릿 매칭</vt:lpstr>
      <vt:lpstr>1. 템플릿 매칭</vt:lpstr>
      <vt:lpstr>1. 템플릿 매칭</vt:lpstr>
      <vt:lpstr>1. 템플릿 매칭</vt:lpstr>
      <vt:lpstr>1. 템플릿 매칭</vt:lpstr>
      <vt:lpstr>1. 템플릿 매칭</vt:lpstr>
      <vt:lpstr>1. 템플릿 매칭</vt:lpstr>
      <vt:lpstr>1. 템플릿 매칭</vt:lpstr>
      <vt:lpstr>1. 템플릿 매칭</vt:lpstr>
      <vt:lpstr>1. 템플릿 매칭</vt:lpstr>
      <vt:lpstr>1. 템플릿 매칭</vt:lpstr>
      <vt:lpstr>1. 템플릿 매칭</vt:lpstr>
      <vt:lpstr>13.2 캐스케이드 분류기와 얼굴 검출</vt:lpstr>
      <vt:lpstr>1. 캐스케이드 분류기와 얼굴 검출</vt:lpstr>
      <vt:lpstr>1. 캐스케이드 분류기와 얼굴 검출</vt:lpstr>
      <vt:lpstr>1. 캐스케이드 분류기와 얼굴 검출</vt:lpstr>
      <vt:lpstr>1. 캐스케이드 분류기와 얼굴 검출</vt:lpstr>
      <vt:lpstr>1. 캐스케이드 분류기와 얼굴 검출</vt:lpstr>
      <vt:lpstr>1. 캐스케이드 분류기와 얼굴 검출</vt:lpstr>
      <vt:lpstr>1. 캐스케이드 분류기와 얼굴 검출</vt:lpstr>
      <vt:lpstr>1. 캐스케이드 분류기와 얼굴 검출</vt:lpstr>
      <vt:lpstr>1. 캐스케이드 분류기와 얼굴 검출</vt:lpstr>
      <vt:lpstr>1. 캐스케이드 분류기와 얼굴 검출</vt:lpstr>
      <vt:lpstr>1. 캐스케이드 분류기와 얼굴 검출</vt:lpstr>
      <vt:lpstr>1. 캐스케이드 분류기와 얼굴 검출</vt:lpstr>
      <vt:lpstr>1. 캐스케이드 분류기와 얼굴 검출</vt:lpstr>
      <vt:lpstr>1. 캐스케이드 분류기와 얼굴 검출</vt:lpstr>
      <vt:lpstr>1. 캐스케이드 분류기와 얼굴 검출</vt:lpstr>
      <vt:lpstr>1. 캐스케이드 분류기와 얼굴 검출</vt:lpstr>
      <vt:lpstr>1. 캐스케이드 분류기와 얼굴 검출</vt:lpstr>
      <vt:lpstr>1. 캐스케이드 분류기와 얼굴 검출</vt:lpstr>
      <vt:lpstr>1. 캐스케이드 분류기와 얼굴 검출</vt:lpstr>
      <vt:lpstr>1. 캐스케이드 분류기와 얼굴 검출</vt:lpstr>
      <vt:lpstr>1. 캐스케이드 분류기와 얼굴 검출</vt:lpstr>
      <vt:lpstr>1. 캐스케이드 분류기와 얼굴 검출</vt:lpstr>
      <vt:lpstr>1. 캐스케이드 분류기와 얼굴 검출</vt:lpstr>
      <vt:lpstr>1. 캐스케이드 분류기와 얼굴 검출</vt:lpstr>
      <vt:lpstr>1. 캐스케이드 분류기와 얼굴 검출</vt:lpstr>
      <vt:lpstr>13.3 HOG 알고리즘과 보행자 검출</vt:lpstr>
      <vt:lpstr>1. HOG 알고리즘과 보행자 검출</vt:lpstr>
      <vt:lpstr>1. HOG 알고리즘과 보행자 검출</vt:lpstr>
      <vt:lpstr>1. HOG 알고리즘과 보행자 검출</vt:lpstr>
      <vt:lpstr>1. HOG 알고리즘과 보행자 검출</vt:lpstr>
      <vt:lpstr>1. HOG 알고리즘과 보행자 검출</vt:lpstr>
      <vt:lpstr>1. HOG 알고리즘과 보행자 검출</vt:lpstr>
      <vt:lpstr>1. HOG 알고리즘과 보행자 검출</vt:lpstr>
      <vt:lpstr>1. HOG 알고리즘과 보행자 검출</vt:lpstr>
      <vt:lpstr>1. HOG 알고리즘과 보행자 검출</vt:lpstr>
      <vt:lpstr>1. HOG 알고리즘과 보행자 검출</vt:lpstr>
      <vt:lpstr>1. HOG 알고리즘과 보행자 검출</vt:lpstr>
      <vt:lpstr>1. HOG 알고리즘과 보행자 검출</vt:lpstr>
      <vt:lpstr>1. HOG 알고리즘과 보행자 검출</vt:lpstr>
      <vt:lpstr>1. HOG 알고리즘과 보행자 검출</vt:lpstr>
      <vt:lpstr>13.4 QR 코드 검출</vt:lpstr>
      <vt:lpstr>1. QR 코드 검출</vt:lpstr>
      <vt:lpstr>1. QR 코드 검출</vt:lpstr>
      <vt:lpstr>1. QR 코드 검출</vt:lpstr>
      <vt:lpstr>1. QR 코드 검출</vt:lpstr>
      <vt:lpstr>1. QR 코드 검출</vt:lpstr>
      <vt:lpstr>1. QR 코드 검출</vt:lpstr>
      <vt:lpstr>1. QR 코드 검출</vt:lpstr>
      <vt:lpstr>1. QR 코드 검출</vt:lpstr>
      <vt:lpstr>1. QR 코드 검출</vt:lpstr>
      <vt:lpstr>1. QR 코드 검출</vt:lpstr>
      <vt:lpstr>1. QR 코드 검출</vt:lpstr>
      <vt:lpstr>1. QR 코드 검출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an younkyoung</cp:lastModifiedBy>
  <cp:revision>843</cp:revision>
  <cp:lastPrinted>2016-08-10T06:58:55Z</cp:lastPrinted>
  <dcterms:created xsi:type="dcterms:W3CDTF">2013-04-05T19:58:06Z</dcterms:created>
  <dcterms:modified xsi:type="dcterms:W3CDTF">2019-04-30T06:26:39Z</dcterms:modified>
</cp:coreProperties>
</file>